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85" r:id="rId3"/>
    <p:sldId id="286" r:id="rId4"/>
    <p:sldId id="287" r:id="rId5"/>
    <p:sldId id="281" r:id="rId6"/>
    <p:sldId id="288" r:id="rId7"/>
    <p:sldId id="279" r:id="rId8"/>
    <p:sldId id="289" r:id="rId9"/>
    <p:sldId id="267" r:id="rId10"/>
    <p:sldId id="27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4" r:id="rId22"/>
    <p:sldId id="303" r:id="rId23"/>
    <p:sldId id="302" r:id="rId24"/>
    <p:sldId id="305" r:id="rId25"/>
    <p:sldId id="298" r:id="rId26"/>
    <p:sldId id="306" r:id="rId27"/>
  </p:sldIdLst>
  <p:sldSz cx="9144000" cy="6858000" type="screen4x3"/>
  <p:notesSz cx="6811963" cy="99425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xi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85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0929"/>
  </p:normalViewPr>
  <p:slideViewPr>
    <p:cSldViewPr snapToGrid="0" snapToObjects="1">
      <p:cViewPr>
        <p:scale>
          <a:sx n="74" d="100"/>
          <a:sy n="74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872B-6AB8-4126-9041-9A1EF1CD283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B06D-7962-4504-92A4-9A83E8D198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72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B477E7F-FEAE-4FF7-B103-1BABF131FAE3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7EDF441-793A-419E-8E7D-A69390091F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3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DF441-793A-419E-8E7D-A69390091F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DF441-793A-419E-8E7D-A69390091F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31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5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5852" y="1251651"/>
            <a:ext cx="6225639" cy="14700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85852" y="2760272"/>
            <a:ext cx="6225639" cy="766700"/>
          </a:xfrm>
        </p:spPr>
        <p:txBody>
          <a:bodyPr/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FC09-1132-463D-A297-307500D36EB7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D0B6-E209-4654-A99B-9913051F07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397C-6A01-4A15-B374-E079D55FBAF1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F50F-171B-4D32-88DC-5F6ACF5CB2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6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 b="10670"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825" y="274638"/>
            <a:ext cx="6044541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3A0E-5346-45FD-AE4A-EAE7934D5139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7271-9ECF-4288-AB3D-DDF9F1ACD3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E56A-7CF4-49C1-A752-8F17918E9073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4A85-447A-421A-A310-90142AE33F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D934-800F-4DDA-9385-45D93DBF6F1D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1400-0A04-41AD-B95D-97F79E4302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X_PPT_UAS_Achtergr10.jpg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 b="9438"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951" y="274638"/>
            <a:ext cx="6056415" cy="1143000"/>
          </a:xfrm>
        </p:spPr>
        <p:txBody>
          <a:bodyPr/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7E1B-23E8-40F3-BCB6-BBF4F236E6A3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6874-F1A8-45FF-A000-2705A45C53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3C28-CD92-45C6-BFBF-194EFF607C0F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6D6B-648B-4458-AC94-EC91F88FB2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72A4-FC79-4391-A7E5-8C64526441DE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CB8E-687A-4557-BDA9-AA074AFA7D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0795ADB-9BFA-4563-A996-493D26971A0E}" type="datetime1">
              <a:rPr lang="nl-NL"/>
              <a:pPr>
                <a:defRPr/>
              </a:pPr>
              <a:t>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A330ABB-060C-47B0-A9E0-82AFB7A553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62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J.jogems@vechtstromen.nl" TargetMode="External"/><Relationship Id="rId3" Type="http://schemas.openxmlformats.org/officeDocument/2006/relationships/hyperlink" Target="mailto:W.m.brus@saxion.nl" TargetMode="External"/><Relationship Id="rId7" Type="http://schemas.openxmlformats.org/officeDocument/2006/relationships/hyperlink" Target="mailto:H.geerse@reestenwieden.nl" TargetMode="External"/><Relationship Id="rId2" Type="http://schemas.openxmlformats.org/officeDocument/2006/relationships/hyperlink" Target="mailto:b.j.devries@saxion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b.dewit@saxion.nl" TargetMode="External"/><Relationship Id="rId5" Type="http://schemas.openxmlformats.org/officeDocument/2006/relationships/hyperlink" Target="mailto:J.f.d.b.wempe@saxion.nl" TargetMode="External"/><Relationship Id="rId4" Type="http://schemas.openxmlformats.org/officeDocument/2006/relationships/hyperlink" Target="mailto:R.e.f.lindeboom@saxion.nl" TargetMode="External"/><Relationship Id="rId9" Type="http://schemas.openxmlformats.org/officeDocument/2006/relationships/hyperlink" Target="mailto:boening@infa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2677715" y="517525"/>
            <a:ext cx="6226175" cy="1470025"/>
          </a:xfrm>
        </p:spPr>
        <p:txBody>
          <a:bodyPr/>
          <a:lstStyle/>
          <a:p>
            <a:pPr eaLnBrk="1" hangingPunct="1"/>
            <a:r>
              <a:rPr lang="nl-NL" dirty="0" smtClean="0"/>
              <a:t>Waste Water </a:t>
            </a:r>
            <a:r>
              <a:rPr lang="nl-NL" dirty="0" err="1" smtClean="0"/>
              <a:t>Treatment</a:t>
            </a:r>
            <a:r>
              <a:rPr lang="nl-NL" dirty="0" smtClean="0"/>
              <a:t> </a:t>
            </a:r>
            <a:r>
              <a:rPr lang="nl-NL" dirty="0" err="1" smtClean="0"/>
              <a:t>Plants</a:t>
            </a:r>
            <a:r>
              <a:rPr lang="nl-NL" dirty="0" smtClean="0"/>
              <a:t> as a part of the Green Gas </a:t>
            </a:r>
            <a:r>
              <a:rPr lang="nl-NL" dirty="0" err="1" smtClean="0"/>
              <a:t>Hub</a:t>
            </a:r>
            <a:endParaRPr lang="en-US" dirty="0" smtClean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677715" y="1818809"/>
            <a:ext cx="6226175" cy="766762"/>
          </a:xfrm>
        </p:spPr>
        <p:txBody>
          <a:bodyPr/>
          <a:lstStyle/>
          <a:p>
            <a:pPr eaLnBrk="1" hangingPunct="1"/>
            <a:r>
              <a:rPr lang="nl-NL" dirty="0" err="1" smtClean="0"/>
              <a:t>Interreg</a:t>
            </a:r>
            <a:r>
              <a:rPr lang="nl-NL" dirty="0" smtClean="0"/>
              <a:t> IV a – Groen gas / </a:t>
            </a:r>
            <a:r>
              <a:rPr lang="nl-NL" dirty="0" err="1" smtClean="0"/>
              <a:t>grünes</a:t>
            </a:r>
            <a:r>
              <a:rPr lang="nl-NL" dirty="0" smtClean="0"/>
              <a:t> Gas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9" t="5321" r="25725"/>
          <a:stretch/>
        </p:blipFill>
        <p:spPr>
          <a:xfrm>
            <a:off x="6257925" y="2558583"/>
            <a:ext cx="2886075" cy="362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5"/>
          <p:cNvSpPr txBox="1"/>
          <p:nvPr/>
        </p:nvSpPr>
        <p:spPr>
          <a:xfrm>
            <a:off x="899592" y="3541690"/>
            <a:ext cx="517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Drs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Bauke de Vries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 Willem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Brus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 Ralph Lindeboom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Prof. Dr. Johan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Wempe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Ir. Jan de Wit</a:t>
            </a:r>
          </a:p>
          <a:p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Onno van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Teijens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Alieke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de Jong, Laura te Nijenhuis, Pim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Slottje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Max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Kroes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Pim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Slotje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8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Preferred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099" y="3142444"/>
            <a:ext cx="6864242" cy="37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76420" y="1417638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Other ways of generating heat &amp; electricity</a:t>
            </a:r>
          </a:p>
          <a:p>
            <a:r>
              <a:rPr lang="nl-NL" dirty="0" smtClean="0"/>
              <a:t>Lower biogas-usage</a:t>
            </a:r>
            <a:endParaRPr lang="nl-NL" dirty="0" smtClean="0">
              <a:cs typeface="Lucida Sans Unicode"/>
            </a:endParaRPr>
          </a:p>
          <a:p>
            <a:r>
              <a:rPr lang="nl-NL" dirty="0" smtClean="0"/>
              <a:t>Refining biogas to natural gas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867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521910" cy="4525963"/>
          </a:xfrm>
        </p:spPr>
        <p:txBody>
          <a:bodyPr/>
          <a:lstStyle/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 </a:t>
            </a:r>
            <a:r>
              <a:rPr lang="nl-NL" dirty="0" err="1" smtClean="0"/>
              <a:t>technologies</a:t>
            </a:r>
            <a:r>
              <a:rPr lang="nl-NL" dirty="0" smtClean="0"/>
              <a:t> (</a:t>
            </a:r>
            <a:r>
              <a:rPr lang="nl-NL" dirty="0" err="1" smtClean="0"/>
              <a:t>laboraty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 – high voltage; TPH; ultrasound)</a:t>
            </a:r>
          </a:p>
          <a:p>
            <a:r>
              <a:rPr lang="nl-NL" dirty="0" smtClean="0"/>
              <a:t>Test of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technologies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endParaRPr lang="nl-NL" dirty="0" smtClean="0"/>
          </a:p>
          <a:p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and </a:t>
            </a:r>
            <a:r>
              <a:rPr lang="nl-NL" dirty="0" err="1" smtClean="0"/>
              <a:t>mass</a:t>
            </a:r>
            <a:r>
              <a:rPr lang="nl-NL" dirty="0" smtClean="0"/>
              <a:t> </a:t>
            </a:r>
            <a:r>
              <a:rPr lang="nl-NL" dirty="0" err="1" smtClean="0"/>
              <a:t>balance</a:t>
            </a:r>
            <a:endParaRPr lang="nl-NL" dirty="0" smtClean="0"/>
          </a:p>
          <a:p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renewable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Increase</a:t>
            </a:r>
            <a:r>
              <a:rPr lang="nl-NL" dirty="0" smtClean="0"/>
              <a:t> of biogas </a:t>
            </a:r>
            <a:r>
              <a:rPr lang="nl-NL" dirty="0" err="1" smtClean="0"/>
              <a:t>production</a:t>
            </a:r>
            <a:r>
              <a:rPr lang="nl-NL" dirty="0" smtClean="0"/>
              <a:t> as a </a:t>
            </a:r>
            <a:r>
              <a:rPr lang="nl-NL" dirty="0" err="1" smtClean="0"/>
              <a:t>result</a:t>
            </a:r>
            <a:r>
              <a:rPr lang="nl-NL" dirty="0" smtClean="0"/>
              <a:t> of </a:t>
            </a:r>
            <a:r>
              <a:rPr lang="nl-NL" dirty="0" err="1" smtClean="0"/>
              <a:t>pretreatment</a:t>
            </a:r>
            <a:r>
              <a:rPr lang="nl-NL" dirty="0" smtClean="0"/>
              <a:t> (</a:t>
            </a:r>
            <a:r>
              <a:rPr lang="nl-NL" dirty="0" err="1" smtClean="0"/>
              <a:t>laboratory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Serious</a:t>
            </a:r>
            <a:r>
              <a:rPr lang="nl-NL" dirty="0" smtClean="0"/>
              <a:t> plans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; </a:t>
            </a:r>
            <a:r>
              <a:rPr lang="nl-NL" dirty="0" err="1" smtClean="0"/>
              <a:t>decisions</a:t>
            </a:r>
            <a:r>
              <a:rPr lang="nl-NL" dirty="0" smtClean="0"/>
              <a:t> in december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board Vechtstromen</a:t>
            </a:r>
            <a:br>
              <a:rPr lang="nl-NL" dirty="0" smtClean="0"/>
            </a:br>
            <a:r>
              <a:rPr lang="nl-NL" dirty="0" err="1" smtClean="0"/>
              <a:t>manure</a:t>
            </a:r>
            <a:r>
              <a:rPr lang="nl-NL" dirty="0" smtClean="0"/>
              <a:t> </a:t>
            </a:r>
            <a:r>
              <a:rPr lang="nl-NL" dirty="0" err="1" smtClean="0"/>
              <a:t>digestion</a:t>
            </a:r>
            <a:r>
              <a:rPr lang="nl-NL" dirty="0" smtClean="0"/>
              <a:t> in Goor</a:t>
            </a:r>
            <a:endParaRPr lang="nl-NL" dirty="0"/>
          </a:p>
        </p:txBody>
      </p:sp>
      <p:pic>
        <p:nvPicPr>
          <p:cNvPr id="4" name="Tijdelijke aanduiding voor inhoud 3" descr="rwzi goor.jp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788749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209723"/>
            <a:ext cx="9144000" cy="70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pic>
        <p:nvPicPr>
          <p:cNvPr id="4" name="Picture 5" descr="IMG_0075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410" y="1600200"/>
            <a:ext cx="5115956" cy="3834685"/>
          </a:xfrm>
        </p:spPr>
      </p:pic>
      <p:sp>
        <p:nvSpPr>
          <p:cNvPr id="6" name="Tekstvak 5"/>
          <p:cNvSpPr txBox="1"/>
          <p:nvPr/>
        </p:nvSpPr>
        <p:spPr>
          <a:xfrm>
            <a:off x="321972" y="1764406"/>
            <a:ext cx="32197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Centralisation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sludge</a:t>
            </a:r>
            <a:r>
              <a:rPr lang="nl-NL" sz="2400" dirty="0" smtClean="0"/>
              <a:t> </a:t>
            </a:r>
            <a:r>
              <a:rPr lang="nl-NL" sz="2400" dirty="0" err="1" smtClean="0"/>
              <a:t>digestion</a:t>
            </a:r>
            <a:r>
              <a:rPr lang="nl-NL" sz="2400" dirty="0" smtClean="0"/>
              <a:t> in Hengelo</a:t>
            </a:r>
          </a:p>
          <a:p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Digestion</a:t>
            </a:r>
            <a:r>
              <a:rPr lang="nl-NL" sz="2400" dirty="0" smtClean="0"/>
              <a:t> </a:t>
            </a:r>
            <a:r>
              <a:rPr lang="nl-NL" sz="2400" dirty="0" err="1" smtClean="0"/>
              <a:t>capacity</a:t>
            </a:r>
            <a:r>
              <a:rPr lang="nl-NL" sz="2400" dirty="0" smtClean="0"/>
              <a:t> in Goor </a:t>
            </a:r>
            <a:r>
              <a:rPr lang="nl-NL" sz="2400" dirty="0" err="1" smtClean="0"/>
              <a:t>available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 smtClean="0"/>
              <a:t>purposes</a:t>
            </a:r>
            <a:endParaRPr lang="nl-NL" sz="2400" dirty="0" smtClean="0"/>
          </a:p>
          <a:p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Local</a:t>
            </a:r>
            <a:r>
              <a:rPr lang="nl-NL" sz="2400" dirty="0" smtClean="0"/>
              <a:t> surplus of </a:t>
            </a:r>
            <a:r>
              <a:rPr lang="nl-NL" sz="2400" dirty="0" err="1" smtClean="0"/>
              <a:t>manure</a:t>
            </a:r>
            <a:r>
              <a:rPr lang="nl-NL" sz="2400" dirty="0" smtClean="0"/>
              <a:t> and </a:t>
            </a:r>
            <a:r>
              <a:rPr lang="nl-NL" sz="2400" dirty="0" err="1" smtClean="0"/>
              <a:t>grass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road</a:t>
            </a:r>
            <a:r>
              <a:rPr lang="nl-NL" sz="2400" dirty="0" smtClean="0"/>
              <a:t> </a:t>
            </a:r>
            <a:r>
              <a:rPr lang="nl-NL" sz="2400" dirty="0" err="1" smtClean="0"/>
              <a:t>verges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feasability</a:t>
            </a:r>
            <a:r>
              <a:rPr lang="nl-NL" dirty="0" smtClean="0"/>
              <a:t> of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manure</a:t>
            </a:r>
            <a:r>
              <a:rPr lang="nl-NL" dirty="0" smtClean="0"/>
              <a:t> / </a:t>
            </a:r>
            <a:r>
              <a:rPr lang="nl-NL" dirty="0" err="1" smtClean="0"/>
              <a:t>grass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impact </a:t>
            </a:r>
            <a:r>
              <a:rPr lang="nl-NL" dirty="0" err="1" smtClean="0"/>
              <a:t>on</a:t>
            </a:r>
            <a:r>
              <a:rPr lang="nl-NL" dirty="0" smtClean="0"/>
              <a:t> carbon and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cycles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new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legal</a:t>
            </a:r>
            <a:r>
              <a:rPr lang="nl-NL" dirty="0" smtClean="0"/>
              <a:t> impacts of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digestion</a:t>
            </a:r>
            <a:r>
              <a:rPr lang="nl-NL" dirty="0" smtClean="0"/>
              <a:t> / gas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Water Board</a:t>
            </a:r>
          </a:p>
          <a:p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gas </a:t>
            </a:r>
            <a:r>
              <a:rPr lang="nl-NL" dirty="0" err="1" smtClean="0"/>
              <a:t>use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/ </a:t>
            </a:r>
            <a:r>
              <a:rPr lang="nl-NL" dirty="0" err="1" smtClean="0"/>
              <a:t>progress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Manure</a:t>
            </a:r>
            <a:r>
              <a:rPr lang="nl-NL" dirty="0" smtClean="0"/>
              <a:t> / </a:t>
            </a:r>
            <a:r>
              <a:rPr lang="nl-NL" dirty="0" err="1" smtClean="0"/>
              <a:t>grass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 in </a:t>
            </a:r>
            <a:r>
              <a:rPr lang="nl-NL" dirty="0" err="1" smtClean="0"/>
              <a:t>digester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adaptations</a:t>
            </a:r>
            <a:endParaRPr lang="nl-NL" dirty="0" smtClean="0"/>
          </a:p>
          <a:p>
            <a:r>
              <a:rPr lang="nl-NL" dirty="0" smtClean="0"/>
              <a:t>Impact </a:t>
            </a:r>
            <a:r>
              <a:rPr lang="nl-NL" dirty="0" err="1" smtClean="0"/>
              <a:t>on</a:t>
            </a:r>
            <a:r>
              <a:rPr lang="nl-NL" dirty="0" smtClean="0"/>
              <a:t> carbon and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cycles</a:t>
            </a:r>
            <a:r>
              <a:rPr lang="nl-NL" dirty="0" smtClean="0"/>
              <a:t>: research </a:t>
            </a:r>
            <a:r>
              <a:rPr lang="nl-NL" dirty="0" err="1" smtClean="0"/>
              <a:t>under</a:t>
            </a:r>
            <a:r>
              <a:rPr lang="nl-NL" dirty="0" smtClean="0"/>
              <a:t> </a:t>
            </a:r>
            <a:r>
              <a:rPr lang="nl-NL" dirty="0" err="1" smtClean="0"/>
              <a:t>progress</a:t>
            </a:r>
            <a:endParaRPr lang="nl-NL" dirty="0" smtClean="0"/>
          </a:p>
          <a:p>
            <a:r>
              <a:rPr lang="nl-NL" dirty="0" smtClean="0"/>
              <a:t>Legal impacts: research in stage of </a:t>
            </a:r>
            <a:r>
              <a:rPr lang="nl-NL" dirty="0" err="1" smtClean="0"/>
              <a:t>preparation</a:t>
            </a:r>
            <a:endParaRPr lang="nl-NL" dirty="0" smtClean="0"/>
          </a:p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and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gas: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executed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INFA / </a:t>
            </a:r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/>
          </a:p>
        </p:txBody>
      </p:sp>
      <p:pic>
        <p:nvPicPr>
          <p:cNvPr id="4" name="Tijdelijke aanduiding voor inhoud 3" descr="906496_1_KLRANLAGE emsdetten.jp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862885" y="1600200"/>
            <a:ext cx="7180439" cy="4782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521910" cy="4525963"/>
          </a:xfrm>
        </p:spPr>
        <p:txBody>
          <a:bodyPr/>
          <a:lstStyle/>
          <a:p>
            <a:r>
              <a:rPr lang="nl-NL" dirty="0" err="1" smtClean="0"/>
              <a:t>Identify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cosubstrates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endParaRPr lang="nl-NL" dirty="0" smtClean="0"/>
          </a:p>
          <a:p>
            <a:r>
              <a:rPr lang="nl-NL" dirty="0" err="1" smtClean="0"/>
              <a:t>Identify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availability</a:t>
            </a:r>
            <a:r>
              <a:rPr lang="nl-NL" dirty="0" smtClean="0"/>
              <a:t> of </a:t>
            </a:r>
            <a:r>
              <a:rPr lang="nl-NL" dirty="0" err="1" smtClean="0"/>
              <a:t>flows</a:t>
            </a:r>
            <a:r>
              <a:rPr lang="nl-NL" dirty="0" smtClean="0"/>
              <a:t> of </a:t>
            </a:r>
            <a:r>
              <a:rPr lang="nl-NL" dirty="0" err="1" smtClean="0"/>
              <a:t>organic</a:t>
            </a:r>
            <a:r>
              <a:rPr lang="nl-NL" dirty="0" smtClean="0"/>
              <a:t> waste</a:t>
            </a:r>
          </a:p>
          <a:p>
            <a:r>
              <a:rPr lang="nl-NL" dirty="0" err="1" smtClean="0"/>
              <a:t>Estimate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and </a:t>
            </a:r>
            <a:r>
              <a:rPr lang="nl-NL" dirty="0" err="1" smtClean="0"/>
              <a:t>benefits</a:t>
            </a:r>
            <a:r>
              <a:rPr lang="nl-NL" dirty="0" smtClean="0"/>
              <a:t> of different </a:t>
            </a:r>
            <a:r>
              <a:rPr lang="nl-NL" dirty="0" err="1" smtClean="0"/>
              <a:t>options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free </a:t>
            </a:r>
            <a:r>
              <a:rPr lang="nl-NL" dirty="0" err="1" smtClean="0"/>
              <a:t>capacity</a:t>
            </a:r>
            <a:r>
              <a:rPr lang="nl-NL" dirty="0" smtClean="0"/>
              <a:t> in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/ microgasturbine</a:t>
            </a:r>
          </a:p>
          <a:p>
            <a:pPr lvl="1"/>
            <a:r>
              <a:rPr lang="nl-NL" dirty="0" err="1" smtClean="0"/>
              <a:t>Build</a:t>
            </a:r>
            <a:r>
              <a:rPr lang="nl-NL" dirty="0" smtClean="0"/>
              <a:t> extra </a:t>
            </a:r>
            <a:r>
              <a:rPr lang="nl-NL" dirty="0" err="1" smtClean="0"/>
              <a:t>digester</a:t>
            </a:r>
            <a:r>
              <a:rPr lang="nl-NL" dirty="0" smtClean="0"/>
              <a:t> / turbine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washwater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Biodiesel </a:t>
            </a:r>
            <a:r>
              <a:rPr lang="nl-NL" dirty="0" err="1" smtClean="0"/>
              <a:t>production</a:t>
            </a:r>
            <a:r>
              <a:rPr lang="nl-NL" dirty="0" smtClean="0"/>
              <a:t> as </a:t>
            </a:r>
            <a:r>
              <a:rPr lang="nl-NL" dirty="0" err="1" smtClean="0"/>
              <a:t>cosubstrate</a:t>
            </a:r>
            <a:r>
              <a:rPr lang="nl-NL" dirty="0" smtClean="0"/>
              <a:t> in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endParaRPr lang="nl-NL" dirty="0" smtClean="0"/>
          </a:p>
          <a:p>
            <a:r>
              <a:rPr lang="nl-NL" dirty="0" smtClean="0"/>
              <a:t>Partners &amp; </a:t>
            </a:r>
            <a:r>
              <a:rPr lang="nl-NL" dirty="0" err="1" smtClean="0"/>
              <a:t>roles</a:t>
            </a:r>
            <a:endParaRPr lang="nl-NL" dirty="0" smtClean="0"/>
          </a:p>
          <a:p>
            <a:r>
              <a:rPr lang="nl-NL" dirty="0" smtClean="0"/>
              <a:t>Subproject Echten (Water Board </a:t>
            </a:r>
            <a:r>
              <a:rPr lang="nl-NL" dirty="0" err="1" smtClean="0"/>
              <a:t>Reest</a:t>
            </a:r>
            <a:r>
              <a:rPr lang="nl-NL" dirty="0" smtClean="0"/>
              <a:t> &amp; Wieden)</a:t>
            </a:r>
          </a:p>
          <a:p>
            <a:r>
              <a:rPr lang="nl-NL" dirty="0" smtClean="0"/>
              <a:t>Subproject Goor (Water Board Vechtstromen)</a:t>
            </a:r>
          </a:p>
          <a:p>
            <a:r>
              <a:rPr lang="nl-NL" dirty="0" smtClean="0"/>
              <a:t>Subproject </a:t>
            </a:r>
            <a:r>
              <a:rPr lang="nl-NL" dirty="0" err="1" smtClean="0"/>
              <a:t>Emsdetten</a:t>
            </a:r>
            <a:r>
              <a:rPr lang="nl-NL" dirty="0" smtClean="0"/>
              <a:t> (INFA / </a:t>
            </a:r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 smtClean="0"/>
          </a:p>
          <a:p>
            <a:r>
              <a:rPr lang="nl-NL" dirty="0" smtClean="0"/>
              <a:t>Overall </a:t>
            </a:r>
            <a:r>
              <a:rPr lang="nl-NL" dirty="0" err="1" smtClean="0"/>
              <a:t>conclusions</a:t>
            </a:r>
            <a:r>
              <a:rPr lang="nl-NL" dirty="0" smtClean="0"/>
              <a:t>, </a:t>
            </a:r>
            <a:r>
              <a:rPr lang="nl-NL" dirty="0" err="1" smtClean="0"/>
              <a:t>questions</a:t>
            </a:r>
            <a:r>
              <a:rPr lang="nl-NL" dirty="0" smtClean="0"/>
              <a:t>, </a:t>
            </a:r>
            <a:r>
              <a:rPr lang="nl-NL" dirty="0" err="1" smtClean="0"/>
              <a:t>discussion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filling</a:t>
            </a:r>
            <a:r>
              <a:rPr lang="nl-NL" dirty="0" smtClean="0"/>
              <a:t> up </a:t>
            </a:r>
            <a:r>
              <a:rPr lang="nl-NL" dirty="0" err="1" smtClean="0"/>
              <a:t>unused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: 18.000 / 22.000 Euro/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installing</a:t>
            </a:r>
            <a:r>
              <a:rPr lang="nl-NL" dirty="0" smtClean="0"/>
              <a:t> extra microgasturbine: 88.000 / 110.000 Euro 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use</a:t>
            </a:r>
            <a:r>
              <a:rPr lang="nl-NL" dirty="0" smtClean="0"/>
              <a:t> of biodiesel </a:t>
            </a:r>
            <a:r>
              <a:rPr lang="nl-NL" dirty="0" err="1" smtClean="0"/>
              <a:t>wash</a:t>
            </a:r>
            <a:r>
              <a:rPr lang="nl-NL" dirty="0" smtClean="0"/>
              <a:t> water in </a:t>
            </a:r>
            <a:r>
              <a:rPr lang="nl-NL" dirty="0" err="1" smtClean="0"/>
              <a:t>digester</a:t>
            </a:r>
            <a:r>
              <a:rPr lang="nl-NL" dirty="0" smtClean="0"/>
              <a:t>: 25.000 Euro / </a:t>
            </a:r>
            <a:r>
              <a:rPr lang="nl-NL" dirty="0" err="1" smtClean="0"/>
              <a:t>year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Estimates</a:t>
            </a:r>
            <a:r>
              <a:rPr lang="nl-NL" dirty="0" smtClean="0"/>
              <a:t> of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amounts</a:t>
            </a:r>
            <a:r>
              <a:rPr lang="nl-NL" dirty="0" smtClean="0"/>
              <a:t> of </a:t>
            </a:r>
            <a:r>
              <a:rPr lang="nl-NL" dirty="0" err="1" smtClean="0"/>
              <a:t>cosubstrate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1523" y="1417638"/>
            <a:ext cx="5217252" cy="52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1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Crucial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Long term </a:t>
            </a:r>
            <a:r>
              <a:rPr lang="nl-NL" dirty="0" err="1" smtClean="0"/>
              <a:t>availability</a:t>
            </a:r>
            <a:r>
              <a:rPr lang="nl-NL" dirty="0" smtClean="0"/>
              <a:t> of </a:t>
            </a:r>
            <a:r>
              <a:rPr lang="nl-NL" dirty="0" err="1" smtClean="0"/>
              <a:t>cosubstrate</a:t>
            </a:r>
            <a:endParaRPr lang="nl-NL" dirty="0" smtClean="0"/>
          </a:p>
          <a:p>
            <a:r>
              <a:rPr lang="nl-NL" dirty="0" smtClean="0"/>
              <a:t>Long term </a:t>
            </a:r>
            <a:r>
              <a:rPr lang="nl-NL" dirty="0" err="1" smtClean="0"/>
              <a:t>guarantee</a:t>
            </a:r>
            <a:r>
              <a:rPr lang="nl-NL" dirty="0" smtClean="0"/>
              <a:t> of </a:t>
            </a:r>
            <a:r>
              <a:rPr lang="nl-NL" dirty="0" err="1" smtClean="0"/>
              <a:t>electricity</a:t>
            </a:r>
            <a:r>
              <a:rPr lang="nl-NL" dirty="0" smtClean="0"/>
              <a:t> </a:t>
            </a:r>
            <a:r>
              <a:rPr lang="nl-NL" dirty="0" err="1" smtClean="0"/>
              <a:t>price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r>
              <a:rPr lang="nl-NL" dirty="0" smtClean="0"/>
              <a:t> - </a:t>
            </a:r>
            <a:r>
              <a:rPr lang="nl-NL" dirty="0" err="1" smtClean="0"/>
              <a:t>reflection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Integralen </a:t>
            </a:r>
            <a:r>
              <a:rPr lang="nl-NL" dirty="0" err="1" smtClean="0"/>
              <a:t>Konzept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Kläranlagen</a:t>
            </a:r>
            <a:r>
              <a:rPr lang="nl-NL" dirty="0" smtClean="0"/>
              <a:t> als </a:t>
            </a:r>
            <a:r>
              <a:rPr lang="nl-NL" dirty="0" err="1" smtClean="0"/>
              <a:t>Grüngas-Produzenten</a:t>
            </a:r>
            <a:endParaRPr lang="nl-NL" dirty="0" smtClean="0"/>
          </a:p>
          <a:p>
            <a:r>
              <a:rPr lang="nl-NL" dirty="0" err="1" smtClean="0"/>
              <a:t>Optimierung</a:t>
            </a:r>
            <a:r>
              <a:rPr lang="nl-NL" dirty="0" smtClean="0"/>
              <a:t> </a:t>
            </a:r>
            <a:r>
              <a:rPr lang="nl-NL" dirty="0" err="1" smtClean="0"/>
              <a:t>Energieproduction</a:t>
            </a:r>
            <a:endParaRPr lang="nl-NL" dirty="0" smtClean="0"/>
          </a:p>
          <a:p>
            <a:r>
              <a:rPr lang="nl-NL" dirty="0" err="1" smtClean="0"/>
              <a:t>Entwicklung</a:t>
            </a:r>
            <a:r>
              <a:rPr lang="nl-NL" dirty="0" smtClean="0"/>
              <a:t> </a:t>
            </a:r>
            <a:r>
              <a:rPr lang="nl-NL" dirty="0" err="1" smtClean="0"/>
              <a:t>von</a:t>
            </a:r>
            <a:r>
              <a:rPr lang="nl-NL" dirty="0" smtClean="0"/>
              <a:t> Wissen – </a:t>
            </a:r>
            <a:r>
              <a:rPr lang="nl-NL" dirty="0" err="1" smtClean="0"/>
              <a:t>Grüngas</a:t>
            </a:r>
            <a:r>
              <a:rPr lang="nl-NL" dirty="0" smtClean="0"/>
              <a:t> </a:t>
            </a:r>
            <a:r>
              <a:rPr lang="nl-NL" dirty="0" err="1" smtClean="0"/>
              <a:t>und</a:t>
            </a:r>
            <a:r>
              <a:rPr lang="nl-NL" dirty="0" smtClean="0"/>
              <a:t> </a:t>
            </a:r>
            <a:r>
              <a:rPr lang="nl-NL" dirty="0" err="1" smtClean="0"/>
              <a:t>Kanalreinigung</a:t>
            </a:r>
            <a:endParaRPr lang="nl-NL" dirty="0" smtClean="0"/>
          </a:p>
          <a:p>
            <a:r>
              <a:rPr lang="nl-NL" dirty="0" err="1" smtClean="0"/>
              <a:t>Chancen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neue</a:t>
            </a:r>
            <a:r>
              <a:rPr lang="nl-NL" dirty="0" smtClean="0"/>
              <a:t> </a:t>
            </a:r>
            <a:r>
              <a:rPr lang="nl-NL" dirty="0" err="1" smtClean="0"/>
              <a:t>Unternehmen</a:t>
            </a:r>
            <a:endParaRPr lang="nl-NL" dirty="0" smtClean="0"/>
          </a:p>
          <a:p>
            <a:r>
              <a:rPr lang="nl-NL" dirty="0" err="1" smtClean="0"/>
              <a:t>Errichten</a:t>
            </a:r>
            <a:r>
              <a:rPr lang="nl-NL" dirty="0" smtClean="0"/>
              <a:t> regionale </a:t>
            </a:r>
            <a:r>
              <a:rPr lang="nl-NL" dirty="0" err="1" smtClean="0"/>
              <a:t>Energiebetriebe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conclusions</a:t>
            </a:r>
            <a:r>
              <a:rPr lang="nl-NL" dirty="0" smtClean="0"/>
              <a:t>; </a:t>
            </a:r>
            <a:r>
              <a:rPr lang="nl-NL" dirty="0" err="1" smtClean="0"/>
              <a:t>questions</a:t>
            </a:r>
            <a:r>
              <a:rPr lang="nl-NL" dirty="0" smtClean="0"/>
              <a:t>; </a:t>
            </a:r>
            <a:r>
              <a:rPr lang="nl-NL" dirty="0" err="1" smtClean="0"/>
              <a:t>discussion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smtClean="0"/>
              <a:t>biomass </a:t>
            </a:r>
            <a:r>
              <a:rPr lang="nl-NL" dirty="0" smtClean="0"/>
              <a:t>(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; </a:t>
            </a:r>
            <a:r>
              <a:rPr lang="nl-NL" dirty="0" err="1" smtClean="0"/>
              <a:t>cosubstrates</a:t>
            </a:r>
            <a:r>
              <a:rPr lang="nl-NL" dirty="0" smtClean="0"/>
              <a:t>;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substrates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Use</a:t>
            </a:r>
            <a:r>
              <a:rPr lang="nl-NL" dirty="0" smtClean="0"/>
              <a:t> the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treatment</a:t>
            </a:r>
            <a:r>
              <a:rPr lang="nl-NL" dirty="0" smtClean="0"/>
              <a:t> plant,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sell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/ gas and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renewable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source</a:t>
            </a:r>
            <a:r>
              <a:rPr lang="nl-NL" dirty="0" smtClean="0"/>
              <a:t>? Is green gas the best </a:t>
            </a:r>
            <a:r>
              <a:rPr lang="nl-NL" dirty="0" err="1" smtClean="0"/>
              <a:t>option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recovery</a:t>
            </a:r>
            <a:r>
              <a:rPr lang="nl-NL" dirty="0" smtClean="0"/>
              <a:t> – </a:t>
            </a:r>
            <a:r>
              <a:rPr lang="nl-NL" dirty="0" err="1" smtClean="0"/>
              <a:t>still</a:t>
            </a:r>
            <a:r>
              <a:rPr lang="nl-NL" dirty="0" smtClean="0"/>
              <a:t> in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infancy</a:t>
            </a:r>
            <a:r>
              <a:rPr lang="nl-NL" dirty="0" smtClean="0"/>
              <a:t> – </a:t>
            </a:r>
            <a:r>
              <a:rPr lang="nl-NL" dirty="0" err="1" smtClean="0"/>
              <a:t>influenced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differences</a:t>
            </a:r>
            <a:r>
              <a:rPr lang="nl-NL" dirty="0" smtClean="0"/>
              <a:t> in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legislation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information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b.j.devries@saxion.nl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W.m.brus@saxion.nl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R.e.f.lindeboom@saxion.nl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J.f.d.b.wempe@saxion.nl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6"/>
              </a:rPr>
              <a:t>J.b.dewit@saxion.nl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7"/>
              </a:rPr>
              <a:t>H.geerse@reestenwieden.nl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8"/>
              </a:rPr>
              <a:t>J.jogems@vechtstromen.nl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9"/>
              </a:rPr>
              <a:t>boening@infa.de</a:t>
            </a:r>
            <a:r>
              <a:rPr lang="nl-NL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54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Integralen </a:t>
            </a:r>
            <a:r>
              <a:rPr lang="nl-NL" dirty="0" err="1" smtClean="0"/>
              <a:t>Konzept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Kläranlagen</a:t>
            </a:r>
            <a:r>
              <a:rPr lang="nl-NL" dirty="0" smtClean="0"/>
              <a:t> als </a:t>
            </a:r>
            <a:r>
              <a:rPr lang="nl-NL" dirty="0" err="1" smtClean="0"/>
              <a:t>Grüngas-Produzenten</a:t>
            </a:r>
            <a:endParaRPr lang="nl-NL" dirty="0" smtClean="0"/>
          </a:p>
          <a:p>
            <a:r>
              <a:rPr lang="nl-NL" dirty="0" err="1" smtClean="0"/>
              <a:t>Optimierung</a:t>
            </a:r>
            <a:r>
              <a:rPr lang="nl-NL" dirty="0" smtClean="0"/>
              <a:t> </a:t>
            </a:r>
            <a:r>
              <a:rPr lang="nl-NL" dirty="0" err="1" smtClean="0"/>
              <a:t>Energieproduction</a:t>
            </a:r>
            <a:endParaRPr lang="nl-NL" dirty="0" smtClean="0"/>
          </a:p>
          <a:p>
            <a:r>
              <a:rPr lang="nl-NL" dirty="0" err="1" smtClean="0"/>
              <a:t>Entwicklung</a:t>
            </a:r>
            <a:r>
              <a:rPr lang="nl-NL" dirty="0" smtClean="0"/>
              <a:t> </a:t>
            </a:r>
            <a:r>
              <a:rPr lang="nl-NL" dirty="0" err="1" smtClean="0"/>
              <a:t>von</a:t>
            </a:r>
            <a:r>
              <a:rPr lang="nl-NL" dirty="0" smtClean="0"/>
              <a:t> Wissen – </a:t>
            </a:r>
            <a:r>
              <a:rPr lang="nl-NL" dirty="0" err="1" smtClean="0"/>
              <a:t>Grüngas</a:t>
            </a:r>
            <a:r>
              <a:rPr lang="nl-NL" dirty="0" smtClean="0"/>
              <a:t> </a:t>
            </a:r>
            <a:r>
              <a:rPr lang="nl-NL" dirty="0" err="1" smtClean="0"/>
              <a:t>und</a:t>
            </a:r>
            <a:r>
              <a:rPr lang="nl-NL" dirty="0" smtClean="0"/>
              <a:t> </a:t>
            </a:r>
            <a:r>
              <a:rPr lang="nl-NL" dirty="0" err="1" smtClean="0"/>
              <a:t>Kanalreinigung</a:t>
            </a:r>
            <a:endParaRPr lang="nl-NL" dirty="0" smtClean="0"/>
          </a:p>
          <a:p>
            <a:r>
              <a:rPr lang="nl-NL" dirty="0" err="1" smtClean="0"/>
              <a:t>Chancen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neue</a:t>
            </a:r>
            <a:r>
              <a:rPr lang="nl-NL" dirty="0" smtClean="0"/>
              <a:t> </a:t>
            </a:r>
            <a:r>
              <a:rPr lang="nl-NL" dirty="0" err="1" smtClean="0"/>
              <a:t>Unternehmen</a:t>
            </a:r>
            <a:endParaRPr lang="nl-NL" dirty="0" smtClean="0"/>
          </a:p>
          <a:p>
            <a:r>
              <a:rPr lang="nl-NL" dirty="0" err="1" smtClean="0"/>
              <a:t>Errichten</a:t>
            </a:r>
            <a:r>
              <a:rPr lang="nl-NL" dirty="0" smtClean="0"/>
              <a:t> regionale </a:t>
            </a:r>
            <a:r>
              <a:rPr lang="nl-NL" dirty="0" err="1" smtClean="0"/>
              <a:t>Energiebetriebe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Partners and </a:t>
            </a:r>
            <a:r>
              <a:rPr lang="nl-NL" dirty="0" err="1" smtClean="0"/>
              <a:t>subprojects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Saxion</a:t>
            </a:r>
            <a:r>
              <a:rPr lang="nl-NL" dirty="0" smtClean="0"/>
              <a:t> </a:t>
            </a:r>
            <a:r>
              <a:rPr lang="nl-NL" dirty="0" err="1" smtClean="0"/>
              <a:t>University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Sciences – project leader; support research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 smtClean="0"/>
              <a:t>Waterschap </a:t>
            </a:r>
            <a:r>
              <a:rPr lang="nl-NL" dirty="0" err="1" smtClean="0"/>
              <a:t>Reest</a:t>
            </a:r>
            <a:r>
              <a:rPr lang="nl-NL" dirty="0" smtClean="0"/>
              <a:t> en Wieden – </a:t>
            </a:r>
            <a:r>
              <a:rPr lang="nl-NL" dirty="0" err="1" smtClean="0"/>
              <a:t>improvement</a:t>
            </a:r>
            <a:r>
              <a:rPr lang="nl-NL" dirty="0" smtClean="0"/>
              <a:t> biogas </a:t>
            </a:r>
            <a:r>
              <a:rPr lang="nl-NL" dirty="0" err="1" smtClean="0"/>
              <a:t>production</a:t>
            </a:r>
            <a:r>
              <a:rPr lang="nl-NL" dirty="0" smtClean="0"/>
              <a:t> WWTP Echten</a:t>
            </a:r>
          </a:p>
          <a:p>
            <a:r>
              <a:rPr lang="nl-NL" dirty="0" smtClean="0"/>
              <a:t>Waterschap Vechtstromen – biogas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manure</a:t>
            </a:r>
            <a:r>
              <a:rPr lang="nl-NL" dirty="0" smtClean="0"/>
              <a:t> and </a:t>
            </a:r>
            <a:r>
              <a:rPr lang="nl-NL" dirty="0" err="1" smtClean="0"/>
              <a:t>grass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Goor</a:t>
            </a:r>
          </a:p>
          <a:p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r>
              <a:rPr lang="nl-NL" dirty="0" smtClean="0"/>
              <a:t> / INFA – </a:t>
            </a:r>
            <a:r>
              <a:rPr lang="nl-NL" dirty="0" err="1" smtClean="0"/>
              <a:t>cosubstrate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778125" y="274638"/>
            <a:ext cx="60452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Biogas </a:t>
            </a:r>
            <a:r>
              <a:rPr lang="nl-NL" dirty="0" err="1" smtClean="0"/>
              <a:t>production</a:t>
            </a:r>
            <a:r>
              <a:rPr lang="nl-NL" dirty="0" smtClean="0"/>
              <a:t> Echten</a:t>
            </a:r>
            <a:endParaRPr lang="en-US" dirty="0" smtClean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0"/>
          </p:nvPr>
        </p:nvSpPr>
        <p:spPr>
          <a:xfrm>
            <a:off x="283335" y="1600200"/>
            <a:ext cx="5879340" cy="4525963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Water Board </a:t>
            </a:r>
            <a:r>
              <a:rPr lang="nl-NL" dirty="0" err="1" smtClean="0"/>
              <a:t>Reest</a:t>
            </a:r>
            <a:r>
              <a:rPr lang="nl-NL" dirty="0" smtClean="0"/>
              <a:t> en Wieden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Waste Water treatment plant 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Installed</a:t>
            </a:r>
            <a:r>
              <a:rPr lang="nl-NL" dirty="0" smtClean="0"/>
              <a:t> new reactor to </a:t>
            </a:r>
            <a:r>
              <a:rPr lang="nl-NL" dirty="0" err="1" smtClean="0"/>
              <a:t>produce</a:t>
            </a:r>
            <a:r>
              <a:rPr lang="nl-NL" dirty="0" smtClean="0"/>
              <a:t> biogas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AND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WWTP’s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</p:txBody>
      </p:sp>
      <p:pic>
        <p:nvPicPr>
          <p:cNvPr id="2050" name="Picture 5" descr="C:\Users\gebruiker\Pictures\2013-06-03 001\Foto0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3162300" cy="421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4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plant and </a:t>
            </a:r>
            <a:r>
              <a:rPr lang="nl-NL" dirty="0" err="1" smtClean="0"/>
              <a:t>digester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237" y="1600200"/>
            <a:ext cx="6600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8512" y="5762625"/>
            <a:ext cx="3686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Process</a:t>
            </a:r>
            <a:r>
              <a:rPr lang="nl-NL" dirty="0" smtClean="0"/>
              <a:t> flow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5" y="1573761"/>
            <a:ext cx="7104197" cy="52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56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Reduce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discharge</a:t>
            </a:r>
          </a:p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waste water and </a:t>
            </a:r>
            <a:r>
              <a:rPr lang="nl-NL" dirty="0" err="1" smtClean="0"/>
              <a:t>sludge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as </a:t>
            </a:r>
            <a:r>
              <a:rPr lang="nl-NL" dirty="0" err="1" smtClean="0"/>
              <a:t>raw</a:t>
            </a:r>
            <a:r>
              <a:rPr lang="nl-NL" dirty="0" smtClean="0"/>
              <a:t> </a:t>
            </a:r>
            <a:r>
              <a:rPr lang="nl-NL" dirty="0" err="1" smtClean="0"/>
              <a:t>material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biobased</a:t>
            </a:r>
            <a:r>
              <a:rPr lang="nl-NL" dirty="0" smtClean="0"/>
              <a:t> </a:t>
            </a:r>
            <a:r>
              <a:rPr lang="nl-NL" dirty="0" err="1" smtClean="0"/>
              <a:t>products</a:t>
            </a:r>
            <a:endParaRPr lang="nl-NL" dirty="0" smtClean="0"/>
          </a:p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recovery</a:t>
            </a:r>
            <a:r>
              <a:rPr lang="nl-NL" dirty="0" smtClean="0"/>
              <a:t> (P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struvite</a:t>
            </a:r>
            <a:r>
              <a:rPr lang="nl-NL" dirty="0" smtClean="0">
                <a:sym typeface="Wingdings" pitchFamily="2" charset="2"/>
              </a:rPr>
              <a:t>)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err="1" smtClean="0">
                <a:sym typeface="Wingdings" pitchFamily="2" charset="2"/>
              </a:rPr>
              <a:t>If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appropriate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dirty="0" err="1" smtClean="0">
                <a:sym typeface="Wingdings" pitchFamily="2" charset="2"/>
              </a:rPr>
              <a:t>sell</a:t>
            </a:r>
            <a:r>
              <a:rPr lang="nl-NL" dirty="0" smtClean="0">
                <a:sym typeface="Wingdings" pitchFamily="2" charset="2"/>
              </a:rPr>
              <a:t> surplus of gas / heat / </a:t>
            </a:r>
            <a:r>
              <a:rPr lang="nl-NL" dirty="0" err="1" smtClean="0">
                <a:sym typeface="Wingdings" pitchFamily="2" charset="2"/>
              </a:rPr>
              <a:t>electricity</a:t>
            </a:r>
            <a:r>
              <a:rPr lang="nl-NL" dirty="0" smtClean="0">
                <a:sym typeface="Wingdings" pitchFamily="2" charset="2"/>
              </a:rPr>
              <a:t>; run WWTP </a:t>
            </a:r>
            <a:r>
              <a:rPr lang="nl-NL" dirty="0" err="1" smtClean="0">
                <a:sym typeface="Wingdings" pitchFamily="2" charset="2"/>
              </a:rPr>
              <a:t>with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other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renewable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energy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sources</a:t>
            </a:r>
            <a:r>
              <a:rPr lang="nl-NL" dirty="0" smtClean="0">
                <a:sym typeface="Wingdings" pitchFamily="2" charset="2"/>
              </a:rPr>
              <a:t> (wind, </a:t>
            </a:r>
            <a:r>
              <a:rPr lang="nl-NL" dirty="0" err="1" smtClean="0">
                <a:sym typeface="Wingdings" pitchFamily="2" charset="2"/>
              </a:rPr>
              <a:t>pv</a:t>
            </a:r>
            <a:r>
              <a:rPr lang="nl-NL" dirty="0" smtClean="0">
                <a:sym typeface="Wingdings" pitchFamily="2" charset="2"/>
              </a:rPr>
              <a:t>, </a:t>
            </a:r>
            <a:r>
              <a:rPr lang="nl-NL" dirty="0" err="1" smtClean="0">
                <a:sym typeface="Wingdings" pitchFamily="2" charset="2"/>
              </a:rPr>
              <a:t>geothermy</a:t>
            </a:r>
            <a:r>
              <a:rPr lang="nl-NL" dirty="0" smtClean="0">
                <a:sym typeface="Wingdings" pitchFamily="2" charset="2"/>
              </a:rPr>
              <a:t>?)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03" y="3097560"/>
            <a:ext cx="7407622" cy="34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4294967295"/>
          </p:nvPr>
        </p:nvSpPr>
        <p:spPr>
          <a:xfrm>
            <a:off x="467544" y="1438109"/>
            <a:ext cx="8229600" cy="1756792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Heat &amp; electricity: 2 CHP-units using biogas</a:t>
            </a:r>
          </a:p>
          <a:p>
            <a:r>
              <a:rPr lang="nl-NL" dirty="0" smtClean="0"/>
              <a:t>Thermophilic digestion at 55 </a:t>
            </a:r>
            <a:r>
              <a:rPr lang="nl-NL" dirty="0" smtClean="0">
                <a:cs typeface="Lucida Sans Unicode"/>
              </a:rPr>
              <a:t>°C</a:t>
            </a:r>
          </a:p>
          <a:p>
            <a:r>
              <a:rPr lang="nl-NL" dirty="0" smtClean="0">
                <a:cs typeface="Lucida Sans Unicode"/>
              </a:rPr>
              <a:t>Mesophilic digestion at 35 °C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637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Diavoorstelling (4:3)</PresentationFormat>
  <Paragraphs>115</Paragraphs>
  <Slides>26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Office-thema</vt:lpstr>
      <vt:lpstr>Waste Water Treatment Plants as a part of the Green Gas Hub</vt:lpstr>
      <vt:lpstr>structure</vt:lpstr>
      <vt:lpstr>Project aims</vt:lpstr>
      <vt:lpstr>Partners and subprojects</vt:lpstr>
      <vt:lpstr>Biogas production Echten</vt:lpstr>
      <vt:lpstr>Treatment plant and digester</vt:lpstr>
      <vt:lpstr>Process flow diagram</vt:lpstr>
      <vt:lpstr>aims</vt:lpstr>
      <vt:lpstr>Current situation</vt:lpstr>
      <vt:lpstr>Preferred situation</vt:lpstr>
      <vt:lpstr>activities</vt:lpstr>
      <vt:lpstr>results</vt:lpstr>
      <vt:lpstr>Water board Vechtstromen manure digestion in Goor</vt:lpstr>
      <vt:lpstr>context</vt:lpstr>
      <vt:lpstr>context</vt:lpstr>
      <vt:lpstr>aims</vt:lpstr>
      <vt:lpstr>Results / progress</vt:lpstr>
      <vt:lpstr>INFA / Kläranlage Emsdetten</vt:lpstr>
      <vt:lpstr>aims</vt:lpstr>
      <vt:lpstr>results</vt:lpstr>
      <vt:lpstr>Estimates of available amounts of cosubstrate</vt:lpstr>
      <vt:lpstr>Dia 22</vt:lpstr>
      <vt:lpstr>Crucial conditions</vt:lpstr>
      <vt:lpstr>Project aims - reflection</vt:lpstr>
      <vt:lpstr>Final conclusions; questions; discussion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 Kasteel</dc:creator>
  <cp:lastModifiedBy>eigenaar</cp:lastModifiedBy>
  <cp:revision>110</cp:revision>
  <cp:lastPrinted>2013-11-26T12:01:09Z</cp:lastPrinted>
  <dcterms:created xsi:type="dcterms:W3CDTF">2012-09-03T12:14:31Z</dcterms:created>
  <dcterms:modified xsi:type="dcterms:W3CDTF">2014-01-09T14:17:25Z</dcterms:modified>
</cp:coreProperties>
</file>